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7" r:id="rId9"/>
    <p:sldId id="269" r:id="rId10"/>
    <p:sldId id="277" r:id="rId11"/>
    <p:sldId id="263" r:id="rId12"/>
    <p:sldId id="264" r:id="rId13"/>
    <p:sldId id="268" r:id="rId14"/>
    <p:sldId id="265" r:id="rId15"/>
    <p:sldId id="266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0FFE65-77C6-4608-B84B-83AA7B5F5668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932D4-4C8E-4401-99A9-750897F229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932D4-4C8E-4401-99A9-750897F229C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20C68-E7D8-457E-A821-54C1939CF271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1CFD-2A07-477C-9E63-69548C523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20C68-E7D8-457E-A821-54C1939CF271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1CFD-2A07-477C-9E63-69548C523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20C68-E7D8-457E-A821-54C1939CF271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1CFD-2A07-477C-9E63-69548C523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20C68-E7D8-457E-A821-54C1939CF271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1CFD-2A07-477C-9E63-69548C523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20C68-E7D8-457E-A821-54C1939CF271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1CFD-2A07-477C-9E63-69548C523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20C68-E7D8-457E-A821-54C1939CF271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1CFD-2A07-477C-9E63-69548C523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20C68-E7D8-457E-A821-54C1939CF271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1CFD-2A07-477C-9E63-69548C523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20C68-E7D8-457E-A821-54C1939CF271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1CFD-2A07-477C-9E63-69548C523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20C68-E7D8-457E-A821-54C1939CF271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1CFD-2A07-477C-9E63-69548C523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20C68-E7D8-457E-A821-54C1939CF271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1CFD-2A07-477C-9E63-69548C523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20C68-E7D8-457E-A821-54C1939CF271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C1CFD-2A07-477C-9E63-69548C523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20C68-E7D8-457E-A821-54C1939CF271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C1CFD-2A07-477C-9E63-69548C5235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5177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ndy" pitchFamily="66" charset="0"/>
              </a:rPr>
              <a:t>The Rise of Totalitarianism:</a:t>
            </a:r>
            <a:br>
              <a:rPr lang="en-US" dirty="0" smtClean="0">
                <a:latin typeface="Andy" pitchFamily="66" charset="0"/>
              </a:rPr>
            </a:br>
            <a:r>
              <a:rPr lang="en-US" dirty="0" smtClean="0">
                <a:latin typeface="Andy" pitchFamily="66" charset="0"/>
              </a:rPr>
              <a:t>Mussolini and Fascism</a:t>
            </a:r>
            <a:br>
              <a:rPr lang="en-US" dirty="0" smtClean="0">
                <a:latin typeface="Andy" pitchFamily="66" charset="0"/>
              </a:rPr>
            </a:br>
            <a:r>
              <a:rPr lang="en-US" dirty="0" smtClean="0">
                <a:latin typeface="Andy" pitchFamily="66" charset="0"/>
              </a:rPr>
              <a:t>Stalin and Communism</a:t>
            </a:r>
            <a:br>
              <a:rPr lang="en-US" dirty="0" smtClean="0">
                <a:latin typeface="Andy" pitchFamily="66" charset="0"/>
              </a:rPr>
            </a:br>
            <a:r>
              <a:rPr lang="en-US" dirty="0" smtClean="0">
                <a:latin typeface="Andy" pitchFamily="66" charset="0"/>
              </a:rPr>
              <a:t>Hitler and Nazism</a:t>
            </a:r>
            <a:endParaRPr lang="en-US" dirty="0">
              <a:latin typeface="Andy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0"/>
            <a:ext cx="1752599" cy="2188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799" y="0"/>
            <a:ext cx="2362201" cy="207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Andy" pitchFamily="66" charset="0"/>
              </a:rPr>
              <a:t>Values and Characteristics of Fascism</a:t>
            </a:r>
            <a:endParaRPr lang="en-US" u="sng" dirty="0">
              <a:latin typeface="And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ndy" pitchFamily="66" charset="0"/>
              </a:rPr>
              <a:t>Values: action, violence, discipline, warfare, and blind loyalty to the state</a:t>
            </a:r>
          </a:p>
          <a:p>
            <a:r>
              <a:rPr lang="en-US" dirty="0" smtClean="0">
                <a:latin typeface="Andy" pitchFamily="66" charset="0"/>
              </a:rPr>
              <a:t>Characteristics: antidemocratic; reject faith in reason and the concepts of equality and liberty; emphasize the supremacy of the state; centralized and authoritarian government; destructive to basic human rights</a:t>
            </a:r>
            <a:endParaRPr lang="en-US" dirty="0">
              <a:latin typeface="Andy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Andy" pitchFamily="66" charset="0"/>
              </a:rPr>
              <a:t>Mussolini’s Rise to Power</a:t>
            </a:r>
            <a:endParaRPr lang="en-US" u="sng" dirty="0">
              <a:latin typeface="And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ndy" pitchFamily="66" charset="0"/>
              </a:rPr>
              <a:t>Broken promises after WWI</a:t>
            </a:r>
          </a:p>
          <a:p>
            <a:r>
              <a:rPr lang="en-US" dirty="0" smtClean="0">
                <a:latin typeface="Andy" pitchFamily="66" charset="0"/>
              </a:rPr>
              <a:t>Inspired by the revolution in Russia, peasants seize land and workers go on strike</a:t>
            </a:r>
          </a:p>
          <a:p>
            <a:r>
              <a:rPr lang="en-US" dirty="0" smtClean="0">
                <a:latin typeface="Andy" pitchFamily="66" charset="0"/>
              </a:rPr>
              <a:t>Unemployment</a:t>
            </a:r>
          </a:p>
          <a:p>
            <a:r>
              <a:rPr lang="en-US" dirty="0" smtClean="0">
                <a:latin typeface="Andy" pitchFamily="66" charset="0"/>
              </a:rPr>
              <a:t>Decline in trade</a:t>
            </a:r>
          </a:p>
          <a:p>
            <a:r>
              <a:rPr lang="en-US" dirty="0" smtClean="0">
                <a:latin typeface="Andy" pitchFamily="66" charset="0"/>
              </a:rPr>
              <a:t>Higher taxes</a:t>
            </a:r>
            <a:endParaRPr lang="en-US" dirty="0">
              <a:latin typeface="Andy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Andy" pitchFamily="66" charset="0"/>
              </a:rPr>
              <a:t>Mussolini’s Rise to Power</a:t>
            </a:r>
            <a:endParaRPr lang="en-US" u="sng" dirty="0">
              <a:latin typeface="And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ndy" pitchFamily="66" charset="0"/>
              </a:rPr>
              <a:t>One man comes to the forefront: Benito Mussolini (1883-1945)</a:t>
            </a:r>
          </a:p>
          <a:p>
            <a:r>
              <a:rPr lang="en-US" dirty="0" smtClean="0">
                <a:latin typeface="Andy" pitchFamily="66" charset="0"/>
              </a:rPr>
              <a:t>Mussolini rejects his former socialist leanings and embraces nationalism, forming the National Fascist </a:t>
            </a:r>
            <a:r>
              <a:rPr lang="en-US" dirty="0">
                <a:latin typeface="Andy" pitchFamily="66" charset="0"/>
              </a:rPr>
              <a:t>P</a:t>
            </a:r>
            <a:r>
              <a:rPr lang="en-US" dirty="0" smtClean="0">
                <a:latin typeface="Andy" pitchFamily="66" charset="0"/>
              </a:rPr>
              <a:t>arty in 1919</a:t>
            </a:r>
          </a:p>
          <a:p>
            <a:r>
              <a:rPr lang="en-US" dirty="0" smtClean="0">
                <a:latin typeface="Andy" pitchFamily="66" charset="0"/>
              </a:rPr>
              <a:t>Fascist: from the Latin word </a:t>
            </a:r>
            <a:r>
              <a:rPr lang="en-US" i="1" dirty="0" smtClean="0">
                <a:latin typeface="Andy" pitchFamily="66" charset="0"/>
              </a:rPr>
              <a:t>fasces</a:t>
            </a:r>
            <a:r>
              <a:rPr lang="en-US" dirty="0" smtClean="0">
                <a:latin typeface="Andy" pitchFamily="66" charset="0"/>
              </a:rPr>
              <a:t> (ancient Roman symbol of unity and authority) and the Italian word </a:t>
            </a:r>
            <a:r>
              <a:rPr lang="en-US" i="1" dirty="0" err="1" smtClean="0">
                <a:latin typeface="Andy" pitchFamily="66" charset="0"/>
              </a:rPr>
              <a:t>fascio</a:t>
            </a:r>
            <a:r>
              <a:rPr lang="en-US" dirty="0" smtClean="0">
                <a:latin typeface="Andy" pitchFamily="66" charset="0"/>
              </a:rPr>
              <a:t> (group / league)</a:t>
            </a:r>
            <a:endParaRPr lang="en-US" dirty="0">
              <a:latin typeface="Andy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04800"/>
            <a:ext cx="1230086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Andy" pitchFamily="66" charset="0"/>
              </a:rPr>
              <a:t>Fascism:</a:t>
            </a:r>
            <a:endParaRPr lang="en-US" u="sng" dirty="0">
              <a:latin typeface="And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ndy" pitchFamily="66" charset="0"/>
              </a:rPr>
              <a:t>A governmental </a:t>
            </a:r>
            <a:r>
              <a:rPr lang="en-US" dirty="0">
                <a:latin typeface="Andy" pitchFamily="66" charset="0"/>
              </a:rPr>
              <a:t>system led by a dictator having complete power, forcibly suppressing opposition and criticism, regimenting all industry, commerce, etc., and emphasizing an aggressive nationalism and often racism.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Andy" pitchFamily="66" charset="0"/>
              </a:rPr>
              <a:t>Mussolini’s Rise to Power</a:t>
            </a:r>
            <a:endParaRPr lang="en-US" u="sng" dirty="0">
              <a:latin typeface="And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Andy" pitchFamily="66" charset="0"/>
              </a:rPr>
              <a:t>1922: March on Rome</a:t>
            </a:r>
          </a:p>
          <a:p>
            <a:r>
              <a:rPr lang="en-US" dirty="0" smtClean="0">
                <a:latin typeface="Andy" pitchFamily="66" charset="0"/>
              </a:rPr>
              <a:t>King Victor Emmanuel III makes Mussolini prime minister [Italy is still, in theory, a parliamentary monarchy]</a:t>
            </a:r>
          </a:p>
          <a:p>
            <a:r>
              <a:rPr lang="en-US" dirty="0" smtClean="0">
                <a:latin typeface="Andy" pitchFamily="66" charset="0"/>
              </a:rPr>
              <a:t>1925: Mussolini takes the title </a:t>
            </a:r>
            <a:r>
              <a:rPr lang="en-US" i="1" dirty="0" smtClean="0">
                <a:latin typeface="Andy" pitchFamily="66" charset="0"/>
              </a:rPr>
              <a:t>Il Duce</a:t>
            </a:r>
            <a:r>
              <a:rPr lang="en-US" dirty="0" smtClean="0">
                <a:latin typeface="Andy" pitchFamily="66" charset="0"/>
              </a:rPr>
              <a:t>, “The Leader”</a:t>
            </a:r>
          </a:p>
          <a:p>
            <a:r>
              <a:rPr lang="en-US" dirty="0" smtClean="0">
                <a:latin typeface="Andy" pitchFamily="66" charset="0"/>
              </a:rPr>
              <a:t>1929: Pope Pius XI gives Mussolini his support in return for having Vatican City recognized as an independent state</a:t>
            </a:r>
            <a:endParaRPr lang="en-US" dirty="0">
              <a:latin typeface="Andy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04800"/>
            <a:ext cx="1230086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Andy" pitchFamily="66" charset="0"/>
              </a:rPr>
              <a:t>Mussolini’s Rise to Power</a:t>
            </a:r>
            <a:endParaRPr lang="en-US" u="sng" dirty="0">
              <a:latin typeface="And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ndy" pitchFamily="66" charset="0"/>
              </a:rPr>
              <a:t>The Fascists bring the economy under state control</a:t>
            </a:r>
          </a:p>
          <a:p>
            <a:r>
              <a:rPr lang="en-US" dirty="0" smtClean="0">
                <a:latin typeface="Andy" pitchFamily="66" charset="0"/>
              </a:rPr>
              <a:t>Fascists control industry, trade, and agriculture</a:t>
            </a:r>
          </a:p>
          <a:p>
            <a:r>
              <a:rPr lang="en-US" dirty="0" smtClean="0">
                <a:latin typeface="Andy" pitchFamily="66" charset="0"/>
              </a:rPr>
              <a:t>Preservation of capitalism </a:t>
            </a:r>
          </a:p>
          <a:p>
            <a:r>
              <a:rPr lang="en-US" dirty="0" smtClean="0">
                <a:latin typeface="Andy" pitchFamily="66" charset="0"/>
              </a:rPr>
              <a:t>Favored </a:t>
            </a:r>
            <a:r>
              <a:rPr lang="en-US" dirty="0">
                <a:latin typeface="Andy" pitchFamily="66" charset="0"/>
              </a:rPr>
              <a:t>the upper classes and industrial </a:t>
            </a:r>
            <a:r>
              <a:rPr lang="en-US" dirty="0" smtClean="0">
                <a:latin typeface="Andy" pitchFamily="66" charset="0"/>
              </a:rPr>
              <a:t>leaders</a:t>
            </a:r>
          </a:p>
          <a:p>
            <a:r>
              <a:rPr lang="en-US" dirty="0" smtClean="0">
                <a:latin typeface="Andy" pitchFamily="66" charset="0"/>
              </a:rPr>
              <a:t>Production increased, but workers were paid low wages and forbidden to strike</a:t>
            </a:r>
            <a:endParaRPr lang="en-US" dirty="0">
              <a:latin typeface="Andy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04800"/>
            <a:ext cx="1230086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Andy" pitchFamily="66" charset="0"/>
              </a:rPr>
              <a:t>Mussolini’s Rise to Power</a:t>
            </a:r>
            <a:endParaRPr lang="en-US" u="sng" dirty="0">
              <a:latin typeface="And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ndy" pitchFamily="66" charset="0"/>
              </a:rPr>
              <a:t>Emphasis on loyalty to the state</a:t>
            </a:r>
          </a:p>
          <a:p>
            <a:r>
              <a:rPr lang="en-US" dirty="0" smtClean="0">
                <a:latin typeface="Andy" pitchFamily="66" charset="0"/>
              </a:rPr>
              <a:t>Men encouraged to be ruthless, selfless warriors fighting for the glory of Italy</a:t>
            </a:r>
          </a:p>
          <a:p>
            <a:r>
              <a:rPr lang="en-US" dirty="0" smtClean="0">
                <a:latin typeface="Andy" pitchFamily="66" charset="0"/>
              </a:rPr>
              <a:t>Women encouraged to have as many children as possible</a:t>
            </a:r>
          </a:p>
          <a:p>
            <a:r>
              <a:rPr lang="en-US" dirty="0" smtClean="0">
                <a:latin typeface="Andy" pitchFamily="66" charset="0"/>
              </a:rPr>
              <a:t>Constant bombardment of propaganda</a:t>
            </a:r>
          </a:p>
          <a:p>
            <a:pPr>
              <a:buNone/>
            </a:pPr>
            <a:endParaRPr lang="en-US" dirty="0">
              <a:latin typeface="Andy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04800"/>
            <a:ext cx="1230086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Andy" pitchFamily="66" charset="0"/>
              </a:rPr>
              <a:t>Mussolini’s Rise to Power</a:t>
            </a:r>
            <a:endParaRPr lang="en-US" u="sng" dirty="0">
              <a:latin typeface="And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ndy" pitchFamily="66" charset="0"/>
              </a:rPr>
              <a:t>Large-scale public works:</a:t>
            </a:r>
          </a:p>
          <a:p>
            <a:pPr lvl="1"/>
            <a:r>
              <a:rPr lang="en-US" dirty="0" smtClean="0">
                <a:latin typeface="Andy" pitchFamily="66" charset="0"/>
              </a:rPr>
              <a:t>Draining marshland to be used to grow grain</a:t>
            </a:r>
          </a:p>
          <a:p>
            <a:pPr lvl="1"/>
            <a:r>
              <a:rPr lang="en-US" dirty="0" smtClean="0">
                <a:latin typeface="Andy" pitchFamily="66" charset="0"/>
              </a:rPr>
              <a:t>Constructing highways, schools and train stations</a:t>
            </a:r>
          </a:p>
          <a:p>
            <a:pPr lvl="1"/>
            <a:r>
              <a:rPr lang="en-US" dirty="0" smtClean="0">
                <a:latin typeface="Andy" pitchFamily="66" charset="0"/>
              </a:rPr>
              <a:t>Planting trees</a:t>
            </a:r>
          </a:p>
          <a:p>
            <a:pPr lvl="1"/>
            <a:r>
              <a:rPr lang="en-US" dirty="0" smtClean="0">
                <a:latin typeface="Andy" pitchFamily="66" charset="0"/>
              </a:rPr>
              <a:t>However, many projects were left unfinished, and corrupt officials overseeing these projects often took the funds for themselves</a:t>
            </a:r>
          </a:p>
          <a:p>
            <a:pPr>
              <a:buNone/>
            </a:pPr>
            <a:endParaRPr lang="en-US" dirty="0">
              <a:latin typeface="Andy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04800"/>
            <a:ext cx="1230086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u="sng" dirty="0">
              <a:latin typeface="And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ndy" pitchFamily="66" charset="0"/>
              </a:rPr>
              <a:t>There has never been one unifying Fascist ideology, making the study of fascist states difficult</a:t>
            </a:r>
          </a:p>
          <a:p>
            <a:r>
              <a:rPr lang="en-US" dirty="0" smtClean="0">
                <a:latin typeface="Andy" pitchFamily="66" charset="0"/>
              </a:rPr>
              <a:t>Each Fascist state is unique</a:t>
            </a:r>
          </a:p>
          <a:p>
            <a:r>
              <a:rPr lang="en-US" dirty="0" smtClean="0">
                <a:latin typeface="Andy" pitchFamily="66" charset="0"/>
              </a:rPr>
              <a:t>Start thinking about how these totalitarian regimes could have led to WWII </a:t>
            </a:r>
            <a:endParaRPr lang="en-US" dirty="0">
              <a:latin typeface="Andy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Andy" pitchFamily="66" charset="0"/>
              </a:rPr>
              <a:t>Communism in Russia</a:t>
            </a:r>
            <a:endParaRPr lang="en-US" u="sng" dirty="0">
              <a:latin typeface="And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ndy" pitchFamily="66" charset="0"/>
              </a:rPr>
              <a:t>July 1914: Russia enters WWI</a:t>
            </a:r>
          </a:p>
          <a:p>
            <a:r>
              <a:rPr lang="en-US" dirty="0" smtClean="0">
                <a:latin typeface="Andy" pitchFamily="66" charset="0"/>
              </a:rPr>
              <a:t>August 1914: Germans defeat Russians at the Battle of </a:t>
            </a:r>
            <a:r>
              <a:rPr lang="en-US" dirty="0" err="1" smtClean="0">
                <a:latin typeface="Andy" pitchFamily="66" charset="0"/>
              </a:rPr>
              <a:t>Tannenberg</a:t>
            </a:r>
            <a:endParaRPr lang="en-US" dirty="0" smtClean="0">
              <a:latin typeface="Andy" pitchFamily="66" charset="0"/>
            </a:endParaRPr>
          </a:p>
          <a:p>
            <a:r>
              <a:rPr lang="en-US" dirty="0" smtClean="0">
                <a:latin typeface="Andy" pitchFamily="66" charset="0"/>
              </a:rPr>
              <a:t>June-September 1915: Russians retreat from German-Austrian offensive</a:t>
            </a:r>
          </a:p>
          <a:p>
            <a:r>
              <a:rPr lang="en-US" dirty="0" smtClean="0">
                <a:latin typeface="Andy" pitchFamily="66" charset="0"/>
              </a:rPr>
              <a:t>March 1917: The March Revolution forces Tsar Nicholas to abdicate. The </a:t>
            </a:r>
            <a:r>
              <a:rPr lang="en-US" dirty="0" err="1" smtClean="0">
                <a:latin typeface="Andy" pitchFamily="66" charset="0"/>
              </a:rPr>
              <a:t>Duma</a:t>
            </a:r>
            <a:r>
              <a:rPr lang="en-US" dirty="0" smtClean="0">
                <a:latin typeface="Andy" pitchFamily="66" charset="0"/>
              </a:rPr>
              <a:t> sets up a provisional government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1600199" cy="16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ndy" pitchFamily="66" charset="0"/>
              </a:rPr>
              <a:t>Franklin Delano Roosevelt: </a:t>
            </a:r>
            <a:endParaRPr lang="en-US" dirty="0">
              <a:latin typeface="And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14600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Andy" pitchFamily="66" charset="0"/>
              </a:rPr>
              <a:t>"They (who) seek to establish systems of government based on the regimentation of all human beings by a handful of individual rulers...call this a new order. It is not new and it is not order."</a:t>
            </a:r>
          </a:p>
          <a:p>
            <a:pPr>
              <a:buNone/>
            </a:pPr>
            <a:endParaRPr lang="en-US" dirty="0">
              <a:latin typeface="Andy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4191000"/>
            <a:ext cx="3313079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Andy" pitchFamily="66" charset="0"/>
              </a:rPr>
              <a:t>Communism in Russia</a:t>
            </a:r>
            <a:endParaRPr lang="en-US" u="sng" dirty="0">
              <a:latin typeface="And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Andy" pitchFamily="66" charset="0"/>
              </a:rPr>
              <a:t>April 1917: Lenin returns to Russia to instigate revolution</a:t>
            </a:r>
          </a:p>
          <a:p>
            <a:r>
              <a:rPr lang="en-US" dirty="0" smtClean="0">
                <a:latin typeface="Andy" pitchFamily="66" charset="0"/>
              </a:rPr>
              <a:t>November 1917: The provisional government fails to end the war and resolve internal problems. The November Revolution brings the Bolsheviks (Communists) to power</a:t>
            </a:r>
          </a:p>
          <a:p>
            <a:r>
              <a:rPr lang="en-US" dirty="0" smtClean="0">
                <a:latin typeface="Andy" pitchFamily="66" charset="0"/>
              </a:rPr>
              <a:t>March </a:t>
            </a:r>
            <a:r>
              <a:rPr lang="en-US" dirty="0" smtClean="0">
                <a:latin typeface="Andy" pitchFamily="66" charset="0"/>
              </a:rPr>
              <a:t>1918: Bolsheviks sign Treaty of Brest-Litovsk (give up a huge chunk of land and of the Russian population to Germany). Bolsheviks wanted to put all of their energy into fighting their enemies at home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1600199" cy="16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Andy" pitchFamily="66" charset="0"/>
              </a:rPr>
              <a:t>Communism in Russia</a:t>
            </a:r>
            <a:endParaRPr lang="en-US" u="sng" dirty="0">
              <a:latin typeface="And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ndy" pitchFamily="66" charset="0"/>
              </a:rPr>
              <a:t>June-July 1918: Civil war erupts between the Reds (Bolsheviks) and the Whites (tsarist imperialists, Mensheviks, democrats); the Reds execute the tsar and his family</a:t>
            </a:r>
          </a:p>
          <a:p>
            <a:r>
              <a:rPr lang="en-US" dirty="0" smtClean="0">
                <a:latin typeface="Andy" pitchFamily="66" charset="0"/>
              </a:rPr>
              <a:t>November 1920: Communist government wins civil war, after years of bloody fighting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1600199" cy="16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1" y="5257801"/>
            <a:ext cx="1600199" cy="16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Andy" pitchFamily="66" charset="0"/>
              </a:rPr>
              <a:t>Communism and Fascism</a:t>
            </a:r>
            <a:endParaRPr lang="en-US" u="sng" dirty="0">
              <a:latin typeface="And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Andy" pitchFamily="66" charset="0"/>
              </a:rPr>
              <a:t>Similarities: Draw their power from blind devotion to the state or a charismatic leader; use terror to safeguard power; flourish during economic hard times by promoting extreme programs for social change; a party elite rules in the name of the national interest</a:t>
            </a:r>
          </a:p>
          <a:p>
            <a:r>
              <a:rPr lang="en-US" dirty="0" smtClean="0">
                <a:latin typeface="Andy" pitchFamily="66" charset="0"/>
              </a:rPr>
              <a:t>Differences: International vs. national goals; classless vs. class-based society; support from urban and agricultural workers vs. business leaders and wealthy landowners</a:t>
            </a:r>
            <a:endParaRPr lang="en-US" dirty="0">
              <a:latin typeface="Andy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z-Cyrl-AZ" dirty="0" smtClean="0"/>
              <a:t>Союз Советских </a:t>
            </a:r>
            <a:r>
              <a:rPr lang="en-US" dirty="0" smtClean="0">
                <a:latin typeface="Andy" pitchFamily="66" charset="0"/>
              </a:rPr>
              <a:t/>
            </a:r>
            <a:br>
              <a:rPr lang="en-US" dirty="0" smtClean="0">
                <a:latin typeface="Andy" pitchFamily="66" charset="0"/>
              </a:rPr>
            </a:br>
            <a:r>
              <a:rPr lang="az-Cyrl-AZ" dirty="0" smtClean="0"/>
              <a:t>Социалистических Республик</a:t>
            </a:r>
            <a:endParaRPr lang="en-US" u="sng" dirty="0">
              <a:latin typeface="And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ndy" pitchFamily="66" charset="0"/>
              </a:rPr>
              <a:t>Union of Soviet Socialist Republics (USSR)</a:t>
            </a:r>
          </a:p>
          <a:p>
            <a:r>
              <a:rPr lang="en-US" dirty="0" smtClean="0">
                <a:latin typeface="Andy" pitchFamily="66" charset="0"/>
              </a:rPr>
              <a:t>Created by Lenin in 1922</a:t>
            </a:r>
          </a:p>
          <a:p>
            <a:r>
              <a:rPr lang="en-US" dirty="0" smtClean="0">
                <a:latin typeface="Andy" pitchFamily="66" charset="0"/>
              </a:rPr>
              <a:t>Produce a democratic / socialist constitution</a:t>
            </a:r>
          </a:p>
          <a:p>
            <a:r>
              <a:rPr lang="en-US" dirty="0" smtClean="0">
                <a:latin typeface="Andy" pitchFamily="66" charset="0"/>
              </a:rPr>
              <a:t>Citizens over the age of 18 can vote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038600"/>
            <a:ext cx="1621331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2057400" y="4724400"/>
            <a:ext cx="838200" cy="158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4038600"/>
            <a:ext cx="16954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4038600"/>
            <a:ext cx="1609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105400" y="4343400"/>
            <a:ext cx="114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     </a:t>
            </a:r>
            <a:r>
              <a:rPr lang="en-US" sz="3600" dirty="0" smtClean="0">
                <a:solidFill>
                  <a:srgbClr val="FF0000"/>
                </a:solidFill>
              </a:rPr>
              <a:t>OR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77200" y="4572000"/>
            <a:ext cx="76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?</a:t>
            </a:r>
            <a:endParaRPr lang="en-US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ndy" pitchFamily="66" charset="0"/>
              </a:rPr>
              <a:t>Stalin became the leader of the USSR</a:t>
            </a:r>
          </a:p>
          <a:p>
            <a:r>
              <a:rPr lang="en-US" dirty="0" smtClean="0">
                <a:latin typeface="Andy" pitchFamily="66" charset="0"/>
              </a:rPr>
              <a:t>Marx had predicted that under communism, the state would wither away. Instead, Stalin turned the USSR into a totalitarian state</a:t>
            </a:r>
            <a:endParaRPr lang="en-US" dirty="0">
              <a:latin typeface="Andy" pitchFamily="66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648075"/>
            <a:ext cx="320992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latin typeface="And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91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ndy" pitchFamily="66" charset="0"/>
              </a:rPr>
              <a:t>Five-year plans</a:t>
            </a:r>
          </a:p>
          <a:p>
            <a:r>
              <a:rPr lang="en-US" dirty="0" smtClean="0">
                <a:latin typeface="Andy" pitchFamily="66" charset="0"/>
              </a:rPr>
              <a:t>Collectivization of agriculture</a:t>
            </a:r>
          </a:p>
          <a:p>
            <a:r>
              <a:rPr lang="en-US" dirty="0" smtClean="0">
                <a:latin typeface="Andy" pitchFamily="66" charset="0"/>
              </a:rPr>
              <a:t>Propaganda</a:t>
            </a:r>
          </a:p>
          <a:p>
            <a:r>
              <a:rPr lang="en-US" dirty="0" smtClean="0">
                <a:latin typeface="Andy" pitchFamily="66" charset="0"/>
              </a:rPr>
              <a:t>War on religion</a:t>
            </a:r>
          </a:p>
          <a:p>
            <a:r>
              <a:rPr lang="en-US" dirty="0" smtClean="0">
                <a:latin typeface="Andy" pitchFamily="66" charset="0"/>
              </a:rPr>
              <a:t>A new elite</a:t>
            </a:r>
          </a:p>
          <a:p>
            <a:r>
              <a:rPr lang="en-US" dirty="0" smtClean="0">
                <a:latin typeface="Andy" pitchFamily="66" charset="0"/>
              </a:rPr>
              <a:t>Benefits and drawbacks</a:t>
            </a:r>
          </a:p>
          <a:p>
            <a:r>
              <a:rPr lang="en-US" dirty="0" smtClean="0">
                <a:latin typeface="Andy" pitchFamily="66" charset="0"/>
              </a:rPr>
              <a:t>Women in the Soviet Union</a:t>
            </a:r>
          </a:p>
          <a:p>
            <a:endParaRPr lang="en-US" dirty="0">
              <a:latin typeface="Andy" pitchFamily="66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590800"/>
            <a:ext cx="2495550" cy="363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Andy" pitchFamily="66" charset="0"/>
              </a:rPr>
              <a:t>Post-WWI Period</a:t>
            </a:r>
            <a:endParaRPr lang="en-US" u="sng" dirty="0">
              <a:latin typeface="And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ndy" pitchFamily="66" charset="0"/>
              </a:rPr>
              <a:t>Economic and social consequences</a:t>
            </a:r>
          </a:p>
          <a:p>
            <a:r>
              <a:rPr lang="en-US" dirty="0" smtClean="0">
                <a:latin typeface="Andy" pitchFamily="66" charset="0"/>
              </a:rPr>
              <a:t>Unemployment</a:t>
            </a:r>
          </a:p>
          <a:p>
            <a:r>
              <a:rPr lang="en-US" dirty="0" smtClean="0">
                <a:latin typeface="Andy" pitchFamily="66" charset="0"/>
              </a:rPr>
              <a:t>Boom period – decline – inflation – Great Depression (Canada and USA)</a:t>
            </a:r>
          </a:p>
          <a:p>
            <a:r>
              <a:rPr lang="en-US" dirty="0" smtClean="0">
                <a:latin typeface="Andy" pitchFamily="66" charset="0"/>
              </a:rPr>
              <a:t>People begin to lose faith in democracies, so how will countries like Germany, Russia and Italy, who weren’t democratic before the war, cope? </a:t>
            </a:r>
            <a:endParaRPr lang="en-US" dirty="0">
              <a:latin typeface="Andy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Andy" pitchFamily="66" charset="0"/>
              </a:rPr>
              <a:t>Totalitarianism</a:t>
            </a:r>
            <a:endParaRPr lang="en-US" u="sng" dirty="0">
              <a:latin typeface="Andy" pitchFamily="66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762000" y="1219200"/>
            <a:ext cx="2362200" cy="2362200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6200000" flipH="1">
            <a:off x="3238500" y="2476500"/>
            <a:ext cx="2743200" cy="76200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6200000" flipH="1">
            <a:off x="5753100" y="1485900"/>
            <a:ext cx="2514600" cy="1981200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8600" y="38862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ndy" pitchFamily="66" charset="0"/>
              </a:rPr>
              <a:t>Fascism                        Nazism                  Communism</a:t>
            </a:r>
            <a:endParaRPr lang="en-US" sz="2800" dirty="0">
              <a:latin typeface="Andy" pitchFamily="66" charset="0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495800"/>
            <a:ext cx="1752599" cy="2188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44196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4419600"/>
            <a:ext cx="2362201" cy="207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Andy" pitchFamily="66" charset="0"/>
              </a:rPr>
              <a:t>Totalitarianism:</a:t>
            </a:r>
            <a:endParaRPr lang="en-US" u="sng" dirty="0">
              <a:latin typeface="And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ndy" pitchFamily="66" charset="0"/>
              </a:rPr>
              <a:t>Form </a:t>
            </a:r>
            <a:r>
              <a:rPr lang="en-US" dirty="0">
                <a:latin typeface="Andy" pitchFamily="66" charset="0"/>
              </a:rPr>
              <a:t>of government that theoretically permits no individual freedom and seeks to subordinate all aspects of an individual's life to the authority of the </a:t>
            </a:r>
            <a:r>
              <a:rPr lang="en-US" dirty="0" smtClean="0">
                <a:latin typeface="Andy" pitchFamily="66" charset="0"/>
              </a:rPr>
              <a:t>government</a:t>
            </a:r>
          </a:p>
          <a:p>
            <a:r>
              <a:rPr lang="en-US" dirty="0" smtClean="0">
                <a:latin typeface="Andy" pitchFamily="66" charset="0"/>
              </a:rPr>
              <a:t>"</a:t>
            </a:r>
            <a:r>
              <a:rPr lang="en-US" dirty="0">
                <a:latin typeface="Andy" pitchFamily="66" charset="0"/>
              </a:rPr>
              <a:t>All within the state, none outside the state, none against the state."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ndy" pitchFamily="66" charset="0"/>
              </a:rPr>
              <a:t>Totalitarianism </a:t>
            </a:r>
            <a:r>
              <a:rPr lang="en-US" dirty="0" err="1" smtClean="0">
                <a:latin typeface="Andy" pitchFamily="66" charset="0"/>
              </a:rPr>
              <a:t>vs</a:t>
            </a:r>
            <a:r>
              <a:rPr lang="en-US" dirty="0" smtClean="0">
                <a:latin typeface="Andy" pitchFamily="66" charset="0"/>
              </a:rPr>
              <a:t> Absolutism</a:t>
            </a:r>
            <a:endParaRPr lang="en-US" dirty="0">
              <a:latin typeface="Andy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572000"/>
            <a:ext cx="2286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Andy" pitchFamily="66" charset="0"/>
              </a:rPr>
              <a:t>Activity:</a:t>
            </a:r>
            <a:endParaRPr lang="en-US" u="sng" dirty="0">
              <a:latin typeface="And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ndy" pitchFamily="66" charset="0"/>
              </a:rPr>
              <a:t>Please read pg 539-540, “The Nature of Fascism.”</a:t>
            </a:r>
          </a:p>
          <a:p>
            <a:r>
              <a:rPr lang="en-US" dirty="0" smtClean="0">
                <a:latin typeface="Andy" pitchFamily="66" charset="0"/>
              </a:rPr>
              <a:t>Complete the note-taking chart entitled “What is Fascism?” [pg.539]</a:t>
            </a:r>
          </a:p>
          <a:p>
            <a:r>
              <a:rPr lang="en-US" dirty="0" smtClean="0">
                <a:latin typeface="Andy" pitchFamily="66" charset="0"/>
              </a:rPr>
              <a:t>When you are done, compare with a partner</a:t>
            </a:r>
          </a:p>
          <a:p>
            <a:r>
              <a:rPr lang="en-US" dirty="0" smtClean="0">
                <a:latin typeface="Andy" pitchFamily="66" charset="0"/>
              </a:rPr>
              <a:t>We will then discuss our answers as a class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Left</a:t>
                      </a:r>
                      <a:r>
                        <a:rPr lang="en-US" baseline="0" dirty="0" smtClean="0"/>
                        <a:t> Wing – Communism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Right Wing –</a:t>
                      </a:r>
                      <a:r>
                        <a:rPr lang="en-US" baseline="0" dirty="0" smtClean="0"/>
                        <a:t> Fascism, Nazism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Power base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Power comes from workers wishing to eliminate class structures – redistributing power to the working class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Power comes from upper and middle classes who wish to keep/increase personal status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Industry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Collective and/or governmental ownership of industry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Government still supports capitalism and private ownership of industry – as long as business goals are in line with nation goals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621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Left</a:t>
                      </a:r>
                      <a:r>
                        <a:rPr lang="en-US" baseline="0" dirty="0" smtClean="0"/>
                        <a:t> Wing – Communism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Right Wing –</a:t>
                      </a:r>
                      <a:r>
                        <a:rPr lang="en-US" baseline="0" dirty="0" smtClean="0"/>
                        <a:t> Fascism, Nazism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Countries with limited development / industrialization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Industrialized nations with a substantial middle class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 of Change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-Violent overthrow of previous regime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-Old institutions replaced with a completely new system of government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-Not as violent, usually relies upon existing upper and middle classes for support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-Previous institutions kept, but altered to fit new needs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1087</Words>
  <Application>Microsoft Office PowerPoint</Application>
  <PresentationFormat>On-screen Show (4:3)</PresentationFormat>
  <Paragraphs>133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The Rise of Totalitarianism: Mussolini and Fascism Stalin and Communism Hitler and Nazism</vt:lpstr>
      <vt:lpstr>Franklin Delano Roosevelt: </vt:lpstr>
      <vt:lpstr>Post-WWI Period</vt:lpstr>
      <vt:lpstr>Totalitarianism</vt:lpstr>
      <vt:lpstr>Totalitarianism:</vt:lpstr>
      <vt:lpstr>Totalitarianism vs Absolutism</vt:lpstr>
      <vt:lpstr>Activity:</vt:lpstr>
      <vt:lpstr>Slide 8</vt:lpstr>
      <vt:lpstr>Slide 9</vt:lpstr>
      <vt:lpstr>Values and Characteristics of Fascism</vt:lpstr>
      <vt:lpstr>Mussolini’s Rise to Power</vt:lpstr>
      <vt:lpstr>Mussolini’s Rise to Power</vt:lpstr>
      <vt:lpstr>Fascism:</vt:lpstr>
      <vt:lpstr>Mussolini’s Rise to Power</vt:lpstr>
      <vt:lpstr>Mussolini’s Rise to Power</vt:lpstr>
      <vt:lpstr>Mussolini’s Rise to Power</vt:lpstr>
      <vt:lpstr>Mussolini’s Rise to Power</vt:lpstr>
      <vt:lpstr>Slide 18</vt:lpstr>
      <vt:lpstr>Communism in Russia</vt:lpstr>
      <vt:lpstr>Communism in Russia</vt:lpstr>
      <vt:lpstr>Communism in Russia</vt:lpstr>
      <vt:lpstr>Communism and Fascism</vt:lpstr>
      <vt:lpstr>Союз Советских  Социалистических Республик</vt:lpstr>
      <vt:lpstr>Slide 24</vt:lpstr>
      <vt:lpstr>Slide 25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Rise of Totalitarianism: Mussolini and Fascism</dc:title>
  <dc:creator> </dc:creator>
  <cp:lastModifiedBy> </cp:lastModifiedBy>
  <cp:revision>20</cp:revision>
  <dcterms:created xsi:type="dcterms:W3CDTF">2010-11-30T20:35:40Z</dcterms:created>
  <dcterms:modified xsi:type="dcterms:W3CDTF">2010-12-02T01:04:50Z</dcterms:modified>
</cp:coreProperties>
</file>